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8" r:id="rId3"/>
    <p:sldId id="259" r:id="rId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143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29991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95185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35401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67524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94214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08203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81337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38202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2034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80134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93576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0235C4-A08F-48D1-8238-5857893D52E7}" type="datetimeFigureOut">
              <a:rPr kumimoji="1" lang="ja-JP" altLang="en-US" smtClean="0"/>
              <a:t>2025/10/3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E3BCA3-61EA-49E1-A345-07820C142DD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52026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43840" y="226422"/>
            <a:ext cx="981347" cy="301489"/>
          </a:xfrm>
        </p:spPr>
        <p:txBody>
          <a:bodyPr>
            <a:normAutofit/>
          </a:bodyPr>
          <a:lstStyle/>
          <a:p>
            <a:r>
              <a:rPr kumimoji="1" lang="ja-JP" altLang="en-US" sz="1200" dirty="0"/>
              <a:t>様式７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738846" y="377167"/>
            <a:ext cx="4428308" cy="421322"/>
          </a:xfrm>
        </p:spPr>
        <p:txBody>
          <a:bodyPr>
            <a:noAutofit/>
          </a:bodyPr>
          <a:lstStyle/>
          <a:p>
            <a:r>
              <a:rPr lang="ja-JP" altLang="en-US" sz="2000" b="1" dirty="0"/>
              <a:t>職員</a:t>
            </a:r>
            <a:r>
              <a:rPr lang="ja-JP" altLang="ja-JP" sz="2000" b="1" dirty="0"/>
              <a:t>について</a:t>
            </a:r>
            <a:endParaRPr kumimoji="1" lang="ja-JP" altLang="en-US" sz="1800" b="1" dirty="0"/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133622" y="1043982"/>
            <a:ext cx="3725636" cy="42132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ja-JP" sz="1200" dirty="0"/>
              <a:t>１　</a:t>
            </a:r>
            <a:r>
              <a:rPr lang="ja-JP" altLang="en-US" sz="1200" dirty="0"/>
              <a:t>職員の採用及び配置</a:t>
            </a:r>
            <a:r>
              <a:rPr lang="ja-JP" altLang="ja-JP" sz="1200" dirty="0"/>
              <a:t>について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5172892" y="833321"/>
            <a:ext cx="5042263" cy="421322"/>
          </a:xfrm>
          <a:prstGeom prst="rect">
            <a:avLst/>
          </a:prstGeom>
        </p:spPr>
        <p:txBody>
          <a:bodyPr vert="horz" lIns="91440" tIns="45720" rIns="91440" bIns="45720" rtlCol="0">
            <a:normAutofit fontScale="62500" lnSpcReduction="20000"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ja-JP" dirty="0"/>
              <a:t>【法人名 </a:t>
            </a:r>
            <a:r>
              <a:rPr lang="en-US" altLang="ja-JP" dirty="0"/>
              <a:t>|</a:t>
            </a:r>
            <a:r>
              <a:rPr lang="ja-JP" altLang="ja-JP" dirty="0"/>
              <a:t>　　　　　　　　　　　　　　　　　　】</a:t>
            </a:r>
            <a:endParaRPr lang="ja-JP" altLang="en-US" sz="1200" dirty="0"/>
          </a:p>
        </p:txBody>
      </p:sp>
      <p:sp>
        <p:nvSpPr>
          <p:cNvPr id="6" name="Rectangle 2"/>
          <p:cNvSpPr>
            <a:spLocks noChangeArrowheads="1"/>
          </p:cNvSpPr>
          <p:nvPr/>
        </p:nvSpPr>
        <p:spPr bwMode="auto">
          <a:xfrm>
            <a:off x="432571" y="1289475"/>
            <a:ext cx="8527052" cy="5539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dirty="0">
                <a:ln>
                  <a:noFill/>
                </a:ln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Times New Roman" panose="02020603050405020304" pitchFamily="18" charset="0"/>
              </a:rPr>
              <a:t>法人全体の職員の定着率について</a:t>
            </a:r>
            <a:r>
              <a:rPr kumimoji="0" lang="ja-JP" altLang="en-US" sz="1200" b="0" i="0" u="none" strike="noStrike" cap="none" normalizeH="0" baseline="0" dirty="0">
                <a:ln>
                  <a:noFill/>
                </a:ln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Times New Roman" panose="02020603050405020304" pitchFamily="18" charset="0"/>
              </a:rPr>
              <a:t>、以下の計算式に従って</a:t>
            </a:r>
            <a:r>
              <a:rPr kumimoji="0" lang="ja-JP" altLang="ja-JP" sz="1200" b="0" i="0" u="none" strike="noStrike" cap="none" normalizeH="0" baseline="0" dirty="0">
                <a:ln>
                  <a:noFill/>
                </a:ln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Times New Roman" panose="02020603050405020304" pitchFamily="18" charset="0"/>
              </a:rPr>
              <a:t>記載すること。</a:t>
            </a:r>
            <a:endParaRPr kumimoji="0" lang="ja-JP" altLang="ja-JP" sz="900" b="0" i="0" u="none" strike="noStrike" cap="none" normalizeH="0" baseline="0" dirty="0">
              <a:ln>
                <a:noFill/>
              </a:ln>
              <a:effectLst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ja-JP" altLang="ja-JP" sz="1800" b="0" i="0" u="none" strike="noStrike" cap="none" normalizeH="0" baseline="0" dirty="0">
              <a:ln>
                <a:noFill/>
              </a:ln>
              <a:solidFill>
                <a:srgbClr val="FF0000"/>
              </a:solidFill>
              <a:effectLst/>
              <a:latin typeface="Arial" panose="020B0604020202020204" pitchFamily="34" charset="0"/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DBAA3939-D7E1-2B16-04C4-5B0DFA502219}"/>
              </a:ext>
            </a:extLst>
          </p:cNvPr>
          <p:cNvGrpSpPr/>
          <p:nvPr/>
        </p:nvGrpSpPr>
        <p:grpSpPr>
          <a:xfrm>
            <a:off x="512293" y="1612386"/>
            <a:ext cx="5047947" cy="531837"/>
            <a:chOff x="432571" y="2363358"/>
            <a:chExt cx="5047947" cy="531837"/>
          </a:xfrm>
        </p:grpSpPr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64A7980E-67BA-0E33-759D-CE2C641FEA79}"/>
                </a:ext>
              </a:extLst>
            </p:cNvPr>
            <p:cNvSpPr txBox="1"/>
            <p:nvPr/>
          </p:nvSpPr>
          <p:spPr>
            <a:xfrm>
              <a:off x="432571" y="2363358"/>
              <a:ext cx="4339650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200" dirty="0"/>
                <a:t>下記職員のうち令和７年３月３１日まで在籍していた職員数</a:t>
              </a:r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B64BDE27-CC56-59E3-19EA-7D5DE7D67966}"/>
                </a:ext>
              </a:extLst>
            </p:cNvPr>
            <p:cNvSpPr txBox="1"/>
            <p:nvPr/>
          </p:nvSpPr>
          <p:spPr>
            <a:xfrm>
              <a:off x="1125068" y="2618196"/>
              <a:ext cx="2954655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1200" dirty="0"/>
                <a:t>令和４年４月１日に在籍している職員数</a:t>
              </a:r>
            </a:p>
          </p:txBody>
        </p:sp>
        <p:cxnSp>
          <p:nvCxnSpPr>
            <p:cNvPr id="11" name="直線コネクタ 10">
              <a:extLst>
                <a:ext uri="{FF2B5EF4-FFF2-40B4-BE49-F238E27FC236}">
                  <a16:creationId xmlns:a16="http://schemas.microsoft.com/office/drawing/2014/main" id="{B07B47AA-705D-FFBB-DD41-FF4E2181D1B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03328" y="2618196"/>
              <a:ext cx="4192769" cy="22161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9680B5B4-21F9-846C-69D7-8A36E1DC7921}"/>
                </a:ext>
              </a:extLst>
            </p:cNvPr>
            <p:cNvSpPr txBox="1"/>
            <p:nvPr/>
          </p:nvSpPr>
          <p:spPr>
            <a:xfrm>
              <a:off x="4680299" y="2483523"/>
              <a:ext cx="800219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dirty="0"/>
                <a:t>×</a:t>
              </a:r>
              <a:r>
                <a:rPr kumimoji="1" lang="ja-JP" altLang="en-US" sz="1200" dirty="0"/>
                <a:t>１００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790255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43840" y="226422"/>
            <a:ext cx="981347" cy="301489"/>
          </a:xfrm>
        </p:spPr>
        <p:txBody>
          <a:bodyPr>
            <a:normAutofit/>
          </a:bodyPr>
          <a:lstStyle/>
          <a:p>
            <a:r>
              <a:rPr kumimoji="1" lang="ja-JP" altLang="en-US" sz="1200" dirty="0"/>
              <a:t>様式７</a:t>
            </a: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133622" y="1043982"/>
            <a:ext cx="3725636" cy="42132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/>
              <a:t>２</a:t>
            </a:r>
            <a:r>
              <a:rPr lang="ja-JP" altLang="ja-JP" sz="1200" dirty="0"/>
              <a:t>　</a:t>
            </a:r>
            <a:r>
              <a:rPr lang="ja-JP" altLang="en-US" sz="1200" dirty="0"/>
              <a:t>賃金体系</a:t>
            </a:r>
            <a:r>
              <a:rPr lang="ja-JP" altLang="ja-JP" sz="1200" dirty="0"/>
              <a:t>について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5172892" y="833321"/>
            <a:ext cx="5042263" cy="421322"/>
          </a:xfrm>
          <a:prstGeom prst="rect">
            <a:avLst/>
          </a:prstGeom>
        </p:spPr>
        <p:txBody>
          <a:bodyPr vert="horz" lIns="91440" tIns="45720" rIns="91440" bIns="45720" rtlCol="0">
            <a:normAutofit fontScale="62500" lnSpcReduction="20000"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ja-JP" dirty="0"/>
              <a:t>【法人名 </a:t>
            </a:r>
            <a:r>
              <a:rPr lang="en-US" altLang="ja-JP" dirty="0"/>
              <a:t>|</a:t>
            </a:r>
            <a:r>
              <a:rPr lang="ja-JP" altLang="ja-JP" dirty="0"/>
              <a:t>　　　　　　　　　　　　　　　　　　】</a:t>
            </a:r>
            <a:endParaRPr lang="ja-JP" altLang="en-US" sz="1200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/>
          </p:nvPr>
        </p:nvSpPr>
        <p:spPr>
          <a:xfrm>
            <a:off x="2738846" y="364625"/>
            <a:ext cx="4428308" cy="421322"/>
          </a:xfrm>
        </p:spPr>
        <p:txBody>
          <a:bodyPr>
            <a:noAutofit/>
          </a:bodyPr>
          <a:lstStyle/>
          <a:p>
            <a:r>
              <a:rPr lang="ja-JP" altLang="en-US" sz="2000" b="1" dirty="0"/>
              <a:t>職員</a:t>
            </a:r>
            <a:r>
              <a:rPr lang="ja-JP" altLang="ja-JP" sz="2000" b="1" dirty="0"/>
              <a:t>について</a:t>
            </a:r>
            <a:endParaRPr kumimoji="1" lang="ja-JP" altLang="en-US" sz="1800" b="1" dirty="0"/>
          </a:p>
        </p:txBody>
      </p:sp>
    </p:spTree>
    <p:extLst>
      <p:ext uri="{BB962C8B-B14F-4D97-AF65-F5344CB8AC3E}">
        <p14:creationId xmlns:p14="http://schemas.microsoft.com/office/powerpoint/2010/main" val="40185166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43840" y="226422"/>
            <a:ext cx="981347" cy="301489"/>
          </a:xfrm>
        </p:spPr>
        <p:txBody>
          <a:bodyPr>
            <a:normAutofit/>
          </a:bodyPr>
          <a:lstStyle/>
          <a:p>
            <a:r>
              <a:rPr kumimoji="1" lang="ja-JP" altLang="en-US" sz="1200" dirty="0"/>
              <a:t>様式７</a:t>
            </a: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133622" y="1043982"/>
            <a:ext cx="3725636" cy="42132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/>
              <a:t>３</a:t>
            </a:r>
            <a:r>
              <a:rPr lang="ja-JP" altLang="ja-JP" sz="1200" dirty="0"/>
              <a:t>　</a:t>
            </a:r>
            <a:r>
              <a:rPr lang="ja-JP" altLang="en-US" sz="1200" dirty="0"/>
              <a:t>職員の育成</a:t>
            </a:r>
            <a:r>
              <a:rPr lang="ja-JP" altLang="ja-JP" sz="1200" dirty="0"/>
              <a:t>について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5172892" y="833321"/>
            <a:ext cx="5042263" cy="421322"/>
          </a:xfrm>
          <a:prstGeom prst="rect">
            <a:avLst/>
          </a:prstGeom>
        </p:spPr>
        <p:txBody>
          <a:bodyPr vert="horz" lIns="91440" tIns="45720" rIns="91440" bIns="45720" rtlCol="0">
            <a:normAutofit fontScale="62500" lnSpcReduction="20000"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ja-JP" dirty="0"/>
              <a:t>【法人名 </a:t>
            </a:r>
            <a:r>
              <a:rPr lang="en-US" altLang="ja-JP" dirty="0"/>
              <a:t>|</a:t>
            </a:r>
            <a:r>
              <a:rPr lang="ja-JP" altLang="ja-JP" dirty="0"/>
              <a:t>　　　　　　　　　　　　　　　　　　】</a:t>
            </a:r>
            <a:endParaRPr lang="ja-JP" altLang="en-US" sz="1200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/>
          </p:nvPr>
        </p:nvSpPr>
        <p:spPr>
          <a:xfrm>
            <a:off x="2738846" y="364625"/>
            <a:ext cx="4428308" cy="421322"/>
          </a:xfrm>
        </p:spPr>
        <p:txBody>
          <a:bodyPr>
            <a:noAutofit/>
          </a:bodyPr>
          <a:lstStyle/>
          <a:p>
            <a:r>
              <a:rPr lang="ja-JP" altLang="en-US" sz="2000" b="1" dirty="0"/>
              <a:t>職員</a:t>
            </a:r>
            <a:r>
              <a:rPr lang="ja-JP" altLang="ja-JP" sz="2000" b="1" dirty="0"/>
              <a:t>について</a:t>
            </a:r>
            <a:endParaRPr kumimoji="1" lang="ja-JP" altLang="en-US" sz="1800" b="1" dirty="0"/>
          </a:p>
        </p:txBody>
      </p:sp>
    </p:spTree>
    <p:extLst>
      <p:ext uri="{BB962C8B-B14F-4D97-AF65-F5344CB8AC3E}">
        <p14:creationId xmlns:p14="http://schemas.microsoft.com/office/powerpoint/2010/main" val="16699190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</TotalTime>
  <Words>92</Words>
  <Application>Microsoft Office PowerPoint</Application>
  <PresentationFormat>A4 210 x 297 mm</PresentationFormat>
  <Paragraphs>16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游ゴシック</vt:lpstr>
      <vt:lpstr>Arial</vt:lpstr>
      <vt:lpstr>Calibri</vt:lpstr>
      <vt:lpstr>Calibri Light</vt:lpstr>
      <vt:lpstr>Office テーマ</vt:lpstr>
      <vt:lpstr>様式７</vt:lpstr>
      <vt:lpstr>様式７</vt:lpstr>
      <vt:lpstr>様式７</vt:lpstr>
    </vt:vector>
  </TitlesOfParts>
  <Company>東京都北区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岩﨑　亮太</dc:creator>
  <cp:lastModifiedBy>富田　佑真</cp:lastModifiedBy>
  <cp:revision>12</cp:revision>
  <dcterms:created xsi:type="dcterms:W3CDTF">2023-10-06T10:58:58Z</dcterms:created>
  <dcterms:modified xsi:type="dcterms:W3CDTF">2025-10-03T02:57:40Z</dcterms:modified>
</cp:coreProperties>
</file>

<file path=docProps/thumbnail.jpeg>
</file>